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43800" cy="10688638"/>
  <p:notesSz cx="6735763" cy="9866313"/>
  <p:defaultTextStyle>
    <a:defPPr>
      <a:defRPr lang="en-US"/>
    </a:defPPr>
    <a:lvl1pPr marL="0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205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4410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1615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8820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6025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3230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0435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7640" algn="l" defTabSz="9944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C3FAF415-6984-3247-9E46-50130D54C308}">
          <p14:sldIdLst/>
        </p14:section>
        <p14:section name="タイトルなしのセクション" id="{78C37F52-07F2-EA4E-8D2E-A4919EA11DA0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695">
          <p15:clr>
            <a:srgbClr val="A4A3A4"/>
          </p15:clr>
        </p15:guide>
        <p15:guide id="2" pos="3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499053"/>
    <a:srgbClr val="2F567E"/>
    <a:srgbClr val="E46A91"/>
    <a:srgbClr val="FF75A0"/>
    <a:srgbClr val="FD739D"/>
    <a:srgbClr val="F47099"/>
    <a:srgbClr val="FF9900"/>
    <a:srgbClr val="49A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22" autoAdjust="0"/>
    <p:restoredTop sz="86380" autoAdjust="0"/>
  </p:normalViewPr>
  <p:slideViewPr>
    <p:cSldViewPr snapToGrid="0" snapToObjects="1">
      <p:cViewPr varScale="1">
        <p:scale>
          <a:sx n="54" d="100"/>
          <a:sy n="54" d="100"/>
        </p:scale>
        <p:origin x="2946" y="90"/>
      </p:cViewPr>
      <p:guideLst>
        <p:guide orient="horz" pos="2695"/>
        <p:guide pos="3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489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376" cy="493854"/>
          </a:xfrm>
          <a:prstGeom prst="rect">
            <a:avLst/>
          </a:prstGeom>
        </p:spPr>
        <p:txBody>
          <a:bodyPr vert="horz" lIns="88073" tIns="44036" rIns="88073" bIns="4403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873" y="1"/>
            <a:ext cx="2918375" cy="493854"/>
          </a:xfrm>
          <a:prstGeom prst="rect">
            <a:avLst/>
          </a:prstGeom>
        </p:spPr>
        <p:txBody>
          <a:bodyPr vert="horz" lIns="88073" tIns="44036" rIns="88073" bIns="44036" rtlCol="0"/>
          <a:lstStyle>
            <a:lvl1pPr algn="r">
              <a:defRPr sz="1200"/>
            </a:lvl1pPr>
          </a:lstStyle>
          <a:p>
            <a:fld id="{34BC3772-6A9C-8A4D-AE61-80D8C3E4500C}" type="datetimeFigureOut">
              <a:rPr kumimoji="1" lang="ja-JP" altLang="en-US" smtClean="0"/>
              <a:pPr/>
              <a:t>2024/12/13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2459"/>
            <a:ext cx="2918376" cy="493854"/>
          </a:xfrm>
          <a:prstGeom prst="rect">
            <a:avLst/>
          </a:prstGeom>
        </p:spPr>
        <p:txBody>
          <a:bodyPr vert="horz" lIns="88073" tIns="44036" rIns="88073" bIns="440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873" y="9372459"/>
            <a:ext cx="2918375" cy="493854"/>
          </a:xfrm>
          <a:prstGeom prst="rect">
            <a:avLst/>
          </a:prstGeom>
        </p:spPr>
        <p:txBody>
          <a:bodyPr vert="horz" lIns="88073" tIns="44036" rIns="88073" bIns="44036" rtlCol="0" anchor="b"/>
          <a:lstStyle>
            <a:lvl1pPr algn="r">
              <a:defRPr sz="1200"/>
            </a:lvl1pPr>
          </a:lstStyle>
          <a:p>
            <a:fld id="{58D2E5F0-496B-ED40-B5F1-4314325733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1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r">
              <a:defRPr sz="1300"/>
            </a:lvl1pPr>
          </a:lstStyle>
          <a:p>
            <a:fld id="{ACD4DF13-02B5-DD43-B5A8-073F2EC5B724}" type="datetimeFigureOut">
              <a:rPr kumimoji="1" lang="ja-JP" altLang="en-US" smtClean="0"/>
              <a:pPr/>
              <a:t>2024/12/13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39775"/>
            <a:ext cx="26114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5" tIns="47423" rIns="94845" bIns="474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5" tIns="47423" rIns="94845" bIns="474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r">
              <a:defRPr sz="1300"/>
            </a:lvl1pPr>
          </a:lstStyle>
          <a:p>
            <a:fld id="{4DEE007A-443D-2045-9479-2CF2BAE81B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61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205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4410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1615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88820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6025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3230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0435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77640" algn="l" defTabSz="49720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EE007A-443D-2045-9479-2CF2BAE81B5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80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3085" y="4869268"/>
            <a:ext cx="5343525" cy="2983318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3085" y="7881089"/>
            <a:ext cx="5343525" cy="1097367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200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" y="9819295"/>
            <a:ext cx="1637005" cy="427546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6465" y="9819295"/>
            <a:ext cx="3145765" cy="427546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7139" y="9819295"/>
            <a:ext cx="565785" cy="427546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3832250" y="2704325"/>
            <a:ext cx="2942082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3832250" y="6033142"/>
            <a:ext cx="2942082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704327"/>
            <a:ext cx="2942082" cy="632163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704325"/>
            <a:ext cx="2942082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54380" y="6033142"/>
            <a:ext cx="2942082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3832250" y="2704325"/>
            <a:ext cx="2942082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3832250" y="6033142"/>
            <a:ext cx="2942082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2634050"/>
            <a:ext cx="2940249" cy="181113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481" y="574315"/>
            <a:ext cx="2942082" cy="877082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4378" y="4466895"/>
            <a:ext cx="2940249" cy="337144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475" y="2375253"/>
            <a:ext cx="2942082" cy="181113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39474" y="4208098"/>
            <a:ext cx="2942082" cy="337144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518949" y="788088"/>
            <a:ext cx="3177013" cy="8597471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667254" y="1040437"/>
            <a:ext cx="2861648" cy="798721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ja-JP" altLang="en-US"/>
              <a:t>アイコンをクリックして図を追加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 2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258562" y="5487392"/>
            <a:ext cx="3372620" cy="4716249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05122" y="5739539"/>
            <a:ext cx="3055890" cy="4203579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ja-JP" altLang="en-US"/>
              <a:t>アイコンをクリックして図を追加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232774">
            <a:off x="139822" y="376013"/>
            <a:ext cx="3372620" cy="4716249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86382" y="628160"/>
            <a:ext cx="3055890" cy="4203579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ja-JP" altLang="en-US"/>
              <a:t>アイコンをクリックして図を追加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6083" y="2375253"/>
            <a:ext cx="2942082" cy="181113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36081" y="4208098"/>
            <a:ext cx="2942082" cy="337144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5863904"/>
            <a:ext cx="6035040" cy="181113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1698908" y="590852"/>
            <a:ext cx="4150845" cy="5366625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4380" y="7681755"/>
            <a:ext cx="6035040" cy="1539815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1854730" y="879910"/>
            <a:ext cx="3839201" cy="478851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ja-JP" altLang="en-US"/>
              <a:t>アイコンをクリックして図を追加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上に 2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5863904"/>
            <a:ext cx="6035040" cy="181113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93792" y="181367"/>
            <a:ext cx="3274475" cy="5775044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46800" y="475360"/>
            <a:ext cx="2968725" cy="5196622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ja-JP" altLang="en-US"/>
              <a:t>アイコンをクリックして図を追加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360000">
            <a:off x="3436520" y="503636"/>
            <a:ext cx="3953972" cy="5366625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3577601" y="791233"/>
            <a:ext cx="3657110" cy="478851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ja-JP" altLang="en-US"/>
              <a:t>アイコンをクリックして図を追加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4380" y="7677656"/>
            <a:ext cx="6035040" cy="154391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30138" y="702680"/>
            <a:ext cx="698018" cy="8350498"/>
          </a:xfrm>
        </p:spPr>
        <p:txBody>
          <a:bodyPr vert="eaVert" anchor="t" anchorCtr="0"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702680"/>
            <a:ext cx="4903470" cy="835049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透かしと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25827" y="4988031"/>
            <a:ext cx="6617970" cy="3444117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7671" y="5974127"/>
            <a:ext cx="3897630" cy="1885807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7671" y="7881521"/>
            <a:ext cx="3897630" cy="1101260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190" y="9817001"/>
            <a:ext cx="1634490" cy="425566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8980" y="9817001"/>
            <a:ext cx="3143250" cy="425566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8506" y="9838274"/>
            <a:ext cx="565785" cy="413158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3420365"/>
            <a:ext cx="6412230" cy="2122882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5543840"/>
            <a:ext cx="6412230" cy="1539164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透かし付きセクショ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87972" y="2633736"/>
            <a:ext cx="6955825" cy="3444117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1" y="3423160"/>
            <a:ext cx="4400550" cy="2122882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5549455"/>
            <a:ext cx="4400550" cy="1532205"/>
          </a:xfrm>
        </p:spPr>
        <p:txBody>
          <a:bodyPr tIns="0" rIns="45720" bIns="0" anchor="t" anchorCtr="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039" y="6343054"/>
            <a:ext cx="4569500" cy="181113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539841" y="693842"/>
            <a:ext cx="4468404" cy="565785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707584" y="985998"/>
            <a:ext cx="4132918" cy="507354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ja-JP" altLang="en-US"/>
              <a:t>アイコンをクリックして図を追加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5447" y="8152707"/>
            <a:ext cx="4564690" cy="1348304"/>
          </a:xfrm>
        </p:spPr>
        <p:txBody>
          <a:bodyPr/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704327"/>
            <a:ext cx="2942082" cy="632163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4765" y="2704327"/>
            <a:ext cx="2942082" cy="632163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344" y="2212175"/>
            <a:ext cx="2640330" cy="910256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328" y="3389685"/>
            <a:ext cx="2942082" cy="563627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67454" y="2212175"/>
            <a:ext cx="2640330" cy="910256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3374" y="3389685"/>
            <a:ext cx="2942082" cy="563627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58" y="2956661"/>
            <a:ext cx="2663904" cy="222680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668" y="2956661"/>
            <a:ext cx="2663904" cy="222680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58" y="2956661"/>
            <a:ext cx="2663904" cy="222680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668" y="2956661"/>
            <a:ext cx="2663904" cy="222680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704325"/>
            <a:ext cx="6035040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54380" y="6033142"/>
            <a:ext cx="6035040" cy="299281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784329"/>
            <a:ext cx="6033731" cy="135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704325"/>
            <a:ext cx="6033731" cy="632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2336" y="9841498"/>
            <a:ext cx="1068705" cy="413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9D1D110F-3F4E-48D9-B8AA-5D0E825AFDBA}" type="datetime1">
              <a:rPr lang="en-US" altLang="ja-JP" smtClean="0"/>
              <a:pPr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2651" y="9827994"/>
            <a:ext cx="3067323" cy="404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5145" y="8534853"/>
            <a:ext cx="1223521" cy="1327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5869574" y="8069934"/>
            <a:ext cx="152146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SCSK</a:t>
            </a:r>
            <a:r>
              <a:rPr 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健康保険組合</a:t>
            </a:r>
          </a:p>
          <a:p>
            <a:pPr>
              <a:spcAft>
                <a:spcPts val="0"/>
              </a:spcAft>
            </a:pPr>
            <a:r>
              <a:rPr 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/>
              </a:rPr>
              <a:t> </a:t>
            </a:r>
            <a:endParaRPr 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94784"/>
              </p:ext>
            </p:extLst>
          </p:nvPr>
        </p:nvGraphicFramePr>
        <p:xfrm>
          <a:off x="386202" y="5480793"/>
          <a:ext cx="6723360" cy="1623269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8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23269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b="0" i="0" spc="120" baseline="0" dirty="0">
                          <a:solidFill>
                            <a:srgbClr val="FFFFFF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MS PGothic" charset="-128"/>
                        </a:rPr>
                        <a:t>応募要項</a:t>
                      </a:r>
                    </a:p>
                  </a:txBody>
                  <a:tcPr marL="0" marR="0" marT="0" marB="0" vert="eaVert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990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ja-JP" sz="1000" kern="120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MS PGothic" charset="-128"/>
                        </a:rPr>
                        <a:t>［</a:t>
                      </a:r>
                      <a:r>
                        <a:rPr kumimoji="1" lang="ja-JP" altLang="ja-JP" sz="900" kern="120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MS PGothic" charset="-128"/>
                        </a:rPr>
                        <a:t>申込対象］</a:t>
                      </a:r>
                      <a:endParaRPr kumimoji="1" lang="en-US" altLang="ja-JP" sz="90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MS PGothic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ja-JP" altLang="ja-JP" sz="900" kern="120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MS PGothic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ja-JP" sz="900" kern="120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MS PGothic" charset="-128"/>
                        </a:rPr>
                        <a:t>［申込方法］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en-US" altLang="ja-JP" sz="90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MS PGothic" charset="-128"/>
                        </a:rPr>
                        <a:t> 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ja-JP" altLang="ja-JP" sz="900" kern="120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MS PGothic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ja-JP" sz="900" kern="120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MS PGothic" charset="-128"/>
                        </a:rPr>
                        <a:t>［申込・問合せ］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/>
                    </a:p>
                  </a:txBody>
                  <a:tcPr marL="108000" marR="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00"/>
                        </a:lnSpc>
                      </a:pPr>
                      <a:r>
                        <a:rPr kumimoji="1" lang="ja-JP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被保険者及びその家族</a:t>
                      </a:r>
                      <a:endParaRPr kumimoji="1" lang="en-US" altLang="ja-JP" sz="900" b="0" i="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endParaRPr kumimoji="1" lang="en-US" altLang="ja-JP" sz="900" b="0" i="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r>
                        <a:rPr kumimoji="1" lang="ja-JP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参加申込書に必要事項を記入の上、</a:t>
                      </a:r>
                      <a:r>
                        <a:rPr kumimoji="1" lang="en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FAX</a:t>
                      </a:r>
                      <a:r>
                        <a:rPr kumimoji="1" lang="ja-JP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または郵送、メールで下記宛先までお申し込みください。</a:t>
                      </a:r>
                      <a:endParaRPr kumimoji="1" lang="en-US" altLang="ja-JP" sz="900" b="0" i="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endParaRPr kumimoji="1" lang="en-US" altLang="ja-JP" sz="900" b="0" i="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SCSK</a:t>
                      </a:r>
                      <a:r>
                        <a:rPr kumimoji="1" lang="ja-JP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健康保険組合　</a:t>
                      </a:r>
                      <a:r>
                        <a:rPr kumimoji="1" lang="ja-JP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保健事業担当</a:t>
                      </a:r>
                      <a:endParaRPr kumimoji="1" lang="ja-JP" altLang="ja-JP" sz="900" b="0" i="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r>
                        <a:rPr kumimoji="1" lang="ja-JP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住所：〒</a:t>
                      </a: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135-8110</a:t>
                      </a:r>
                      <a:r>
                        <a:rPr kumimoji="1" lang="ja-JP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　</a:t>
                      </a:r>
                      <a:r>
                        <a:rPr kumimoji="1" lang="ja-JP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東京都江東区豊洲</a:t>
                      </a: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3-2-20</a:t>
                      </a:r>
                      <a:r>
                        <a:rPr kumimoji="1" lang="ja-JP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 豊洲フロント</a:t>
                      </a: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13</a:t>
                      </a:r>
                      <a:r>
                        <a:rPr kumimoji="1" lang="ja-JP" altLang="en-US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階</a:t>
                      </a:r>
                      <a:endParaRPr kumimoji="1" lang="ja-JP" altLang="ja-JP" sz="900" b="0" i="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TEL</a:t>
                      </a:r>
                      <a:r>
                        <a:rPr kumimoji="1" lang="ja-JP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03-5166-1300</a:t>
                      </a:r>
                      <a:r>
                        <a:rPr kumimoji="1" lang="ja-JP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　　</a:t>
                      </a: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FAX</a:t>
                      </a:r>
                      <a:r>
                        <a:rPr kumimoji="1" lang="ja-JP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：</a:t>
                      </a: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03-5166-1302</a:t>
                      </a:r>
                      <a:r>
                        <a:rPr kumimoji="1" lang="ja-JP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　　　　　　　　 　</a:t>
                      </a:r>
                    </a:p>
                    <a:p>
                      <a:pPr algn="just">
                        <a:lnSpc>
                          <a:spcPts val="1300"/>
                        </a:lnSpc>
                      </a:pP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E-mail:</a:t>
                      </a:r>
                      <a:r>
                        <a:rPr lang="ja-JP" altLang="ja-JP" sz="900" b="0" i="0" dirty="0"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r>
                        <a:rPr kumimoji="1" lang="en-US" altLang="ja-JP" sz="900" b="0" i="0" kern="1200" dirty="0">
                          <a:solidFill>
                            <a:schemeClr val="dk1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kenkou-kanri.sp@scsk.jp</a:t>
                      </a:r>
                      <a:endParaRPr kumimoji="1" lang="ja-JP" altLang="en-US" sz="900" b="0" i="0" kern="1200" dirty="0">
                        <a:solidFill>
                          <a:schemeClr val="dk1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marL="36000" marR="108000" marT="72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949F73-3B00-574F-B041-62A2542E5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454" y="4536873"/>
            <a:ext cx="6820580" cy="70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91440" tIns="91440" rIns="91440" bIns="91440" anchor="t" anchorCtr="0" upright="1"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※</a:t>
            </a:r>
            <a:r>
              <a:rPr lang="ja-JP" altLang="en-US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データが大容量となりますので、従量制のデータ通信プランでご覧いただきますと、高額の通信料がかかることがあります。</a:t>
            </a:r>
            <a:endParaRPr lang="en-US" altLang="ja-JP" sz="800" kern="100" dirty="0"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ja-JP" altLang="en-US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　視聴の際は、容量無制限の高速インターネット環境でご利用ください。</a:t>
            </a:r>
            <a:endParaRPr lang="en-US" altLang="ja-JP" sz="800" kern="100" dirty="0"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※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お申込み後、事務局よりメールにて</a:t>
            </a:r>
            <a:r>
              <a:rPr lang="en-US" altLang="ja-JP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Zoom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ミーティングに参加するための</a:t>
            </a:r>
            <a:r>
              <a:rPr lang="en-US" altLang="ja-JP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URL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、</a:t>
            </a:r>
            <a:r>
              <a:rPr lang="en-US" altLang="ja-JP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ID/ 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パスワード</a:t>
            </a:r>
            <a:r>
              <a:rPr lang="ja-JP" altLang="en-US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、資料ダウンロードのご案内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を</a:t>
            </a:r>
            <a:endParaRPr lang="en-US" altLang="ja-JP" sz="800" kern="100" dirty="0">
              <a:effectLst/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>
              <a:lnSpc>
                <a:spcPts val="1100"/>
              </a:lnSpc>
            </a:pP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　お送りしますので、メールアドレスをはっきりと</a:t>
            </a:r>
            <a:r>
              <a:rPr lang="ja-JP" altLang="en-US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ご記入ください。</a:t>
            </a:r>
            <a:r>
              <a:rPr kumimoji="1" lang="ja-JP" altLang="en-US" sz="800" b="0" i="0" kern="1200" dirty="0">
                <a:solidFill>
                  <a:schemeClr val="dk1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（</a:t>
            </a:r>
            <a:r>
              <a:rPr kumimoji="1" lang="en-US" altLang="ja-JP" sz="800" b="0" i="0" kern="1200" dirty="0">
                <a:solidFill>
                  <a:schemeClr val="dk1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2025</a:t>
            </a:r>
            <a:r>
              <a:rPr kumimoji="1" lang="ja-JP" altLang="en-US" sz="800" b="0" i="0" kern="1200" dirty="0">
                <a:solidFill>
                  <a:schemeClr val="dk1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年</a:t>
            </a:r>
            <a:r>
              <a:rPr kumimoji="1" lang="en-US" altLang="ja-JP" sz="800" b="0" i="0" kern="1200" dirty="0">
                <a:solidFill>
                  <a:schemeClr val="dk1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800" b="0" i="0" kern="1200" dirty="0">
                <a:solidFill>
                  <a:schemeClr val="dk1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月より順次送信いたします。）</a:t>
            </a:r>
            <a:endParaRPr kumimoji="1" lang="en-US" altLang="ja-JP" sz="800" b="0" i="0" kern="1200" dirty="0">
              <a:solidFill>
                <a:schemeClr val="dk1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dk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迷惑メールに振り分けられないよう、</a:t>
            </a:r>
            <a:r>
              <a:rPr kumimoji="1" lang="en-US" altLang="ja-JP" sz="800" dirty="0">
                <a:solidFill>
                  <a:schemeClr val="dk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fureai-web@soukensui.or.jp</a:t>
            </a:r>
            <a:r>
              <a:rPr kumimoji="1" lang="ja-JP" altLang="en-US" sz="800" dirty="0">
                <a:solidFill>
                  <a:schemeClr val="dk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からのメールを受信できるよう設定をお願いします。</a:t>
            </a:r>
            <a:endParaRPr kumimoji="1" lang="en-US" altLang="ja-JP" sz="800" b="0" i="0" kern="1200" dirty="0">
              <a:solidFill>
                <a:schemeClr val="dk1"/>
              </a:solidFill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ts val="1100"/>
              </a:lnSpc>
              <a:spcAft>
                <a:spcPts val="0"/>
              </a:spcAft>
            </a:pPr>
            <a:endParaRPr lang="ja-JP" sz="800" kern="100" dirty="0">
              <a:effectLst/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15DFB0E-C8F2-4FA9-8825-A032E28E4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74" y="245190"/>
            <a:ext cx="6796098" cy="43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rot="0" vert="horz" wrap="none" lIns="72000" tIns="36000" rIns="72000" bIns="36000" anchor="t" anchorCtr="0" upright="1">
            <a:noAutofit/>
          </a:bodyPr>
          <a:lstStyle/>
          <a:p>
            <a:pPr algn="ctr">
              <a:lnSpc>
                <a:spcPct val="170000"/>
              </a:lnSpc>
            </a:pPr>
            <a:r>
              <a:rPr lang="ja-JP" altLang="en-US" sz="1400" b="1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オンライン</a:t>
            </a:r>
            <a:r>
              <a:rPr lang="en-US" altLang="ja-JP" sz="1400" b="1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Live</a:t>
            </a:r>
            <a:r>
              <a:rPr lang="ja-JP" altLang="en-US" sz="1400" b="1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配信型教室　～</a:t>
            </a:r>
            <a:r>
              <a:rPr lang="ja-JP" altLang="ja-JP" sz="1400" b="1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家族を守る『抱え込まない』介護</a:t>
            </a:r>
            <a:r>
              <a:rPr lang="ja-JP" altLang="en-US" sz="1400" b="1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教室～　参加申込書</a:t>
            </a:r>
            <a:endParaRPr lang="ja-JP" altLang="ja-JP" sz="1400" b="1" kern="100" dirty="0"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>
              <a:lnSpc>
                <a:spcPct val="170000"/>
              </a:lnSpc>
              <a:spcAft>
                <a:spcPts val="0"/>
              </a:spcAft>
            </a:pPr>
            <a:endParaRPr lang="ja-JP" sz="1400" b="1" kern="100" dirty="0">
              <a:effectLst/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B4274275-43D4-1090-8A8E-41AF8ABEE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6782" y="7272691"/>
            <a:ext cx="7543800" cy="6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en-US" sz="9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 </a:t>
            </a:r>
            <a:endParaRPr lang="en-US" sz="1200" kern="100" dirty="0"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>
              <a:lnSpc>
                <a:spcPts val="800"/>
              </a:lnSpc>
              <a:spcAft>
                <a:spcPts val="0"/>
              </a:spcAft>
            </a:pPr>
            <a:r>
              <a:rPr lang="ja-JP" altLang="en-US" sz="12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　　　　　</a:t>
            </a:r>
            <a:r>
              <a:rPr lang="ja-JP" altLang="ja-JP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【個人情報の取り扱い】　</a:t>
            </a:r>
            <a:endParaRPr lang="en-US" altLang="ja-JP" sz="800" kern="100" dirty="0"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 algn="ctr">
              <a:lnSpc>
                <a:spcPts val="800"/>
              </a:lnSpc>
              <a:spcAft>
                <a:spcPts val="0"/>
              </a:spcAft>
            </a:pPr>
            <a:endParaRPr lang="en-US" altLang="ja-JP" sz="800" kern="100" dirty="0">
              <a:effectLst/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>
              <a:lnSpc>
                <a:spcPts val="800"/>
              </a:lnSpc>
              <a:spcAft>
                <a:spcPts val="0"/>
              </a:spcAft>
            </a:pP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　　　　　　　　参加申込書に記載された個人情報は、オンライン</a:t>
            </a:r>
            <a:r>
              <a:rPr lang="en-US" altLang="ja-JP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Live</a:t>
            </a:r>
            <a:r>
              <a:rPr lang="ja-JP" altLang="en-US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配信型教室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に参加するための</a:t>
            </a:r>
            <a:r>
              <a:rPr lang="en-US" altLang="ja-JP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URL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、</a:t>
            </a:r>
            <a:r>
              <a:rPr lang="en-US" altLang="ja-JP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ID/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パスワード等を</a:t>
            </a:r>
            <a:r>
              <a:rPr lang="ja-JP" altLang="en-US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お知らせ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するため、健康・介護教室</a:t>
            </a:r>
            <a:endParaRPr lang="en-US" altLang="ja-JP" sz="800" kern="100" dirty="0">
              <a:effectLst/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>
              <a:lnSpc>
                <a:spcPts val="800"/>
              </a:lnSpc>
              <a:spcAft>
                <a:spcPts val="0"/>
              </a:spcAft>
            </a:pPr>
            <a:r>
              <a:rPr lang="ja-JP" altLang="en-US" sz="800" kern="100" dirty="0"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　　　　　　　　</a:t>
            </a:r>
            <a:r>
              <a:rPr lang="ja-JP" altLang="en-US" sz="800" kern="100" dirty="0">
                <a:effectLst/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の運営団体である（公財）総合健康推進財団に提供します。</a:t>
            </a:r>
            <a:endParaRPr lang="ja-JP" sz="1200" kern="100" dirty="0">
              <a:effectLst/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8E8ECE3C-2F3F-4DFF-B17D-39E622BAD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373443"/>
              </p:ext>
            </p:extLst>
          </p:nvPr>
        </p:nvGraphicFramePr>
        <p:xfrm>
          <a:off x="386202" y="1055247"/>
          <a:ext cx="6509443" cy="3431004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4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3876">
                <a:tc>
                  <a:txBody>
                    <a:bodyPr/>
                    <a:lstStyle/>
                    <a:p>
                      <a:pPr marL="90170" algn="ctr">
                        <a:lnSpc>
                          <a:spcPts val="980"/>
                        </a:lnSpc>
                        <a:spcAft>
                          <a:spcPts val="0"/>
                        </a:spcAft>
                      </a:pPr>
                      <a:r>
                        <a:rPr lang="ja-JP" sz="900" b="0" kern="10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被保険者氏名</a:t>
                      </a:r>
                    </a:p>
                  </a:txBody>
                  <a:tcPr marL="62865" marR="628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ts val="980"/>
                        </a:lnSpc>
                      </a:pPr>
                      <a:endParaRPr kumimoji="1" lang="ja-JP" altLang="en-US" sz="9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</a:pPr>
                      <a:endParaRPr kumimoji="1" lang="ja-JP" alt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24">
                <a:tc>
                  <a:txBody>
                    <a:bodyPr/>
                    <a:lstStyle/>
                    <a:p>
                      <a:pPr algn="ctr">
                        <a:lnSpc>
                          <a:spcPts val="980"/>
                        </a:lnSpc>
                        <a:spcAft>
                          <a:spcPts val="0"/>
                        </a:spcAft>
                      </a:pPr>
                      <a:r>
                        <a:rPr lang="ja-JP" sz="900" b="0" kern="10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保険証記号</a:t>
                      </a:r>
                    </a:p>
                  </a:txBody>
                  <a:tcPr marL="62865" marR="628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980"/>
                        </a:lnSpc>
                      </a:pPr>
                      <a:endParaRPr kumimoji="1" lang="ja-JP" altLang="en-US" sz="9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9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S PGothic" charset="-128"/>
                        </a:rPr>
                        <a:t>被保険者番号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kumimoji="1" lang="ja-JP" altLang="en-US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endParaRPr kumimoji="1" lang="ja-JP" altLang="en-US" sz="900" b="0" dirty="0"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544">
                <a:tc>
                  <a:txBody>
                    <a:bodyPr/>
                    <a:lstStyle/>
                    <a:p>
                      <a:pPr algn="ctr">
                        <a:lnSpc>
                          <a:spcPts val="880"/>
                        </a:lnSpc>
                      </a:pPr>
                      <a:r>
                        <a:rPr kumimoji="1" lang="ja-JP" altLang="ja-JP" sz="900" b="0" kern="1200" dirty="0">
                          <a:solidFill>
                            <a:schemeClr val="dk1"/>
                          </a:solidFill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（フリガナ）</a:t>
                      </a:r>
                    </a:p>
                    <a:p>
                      <a:pPr algn="ctr">
                        <a:lnSpc>
                          <a:spcPts val="880"/>
                        </a:lnSpc>
                      </a:pPr>
                      <a:endParaRPr kumimoji="1" lang="en-US" altLang="ja-JP" sz="900" b="0" kern="1200" dirty="0">
                        <a:solidFill>
                          <a:schemeClr val="dk1"/>
                        </a:solidFill>
                        <a:effectLst/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  <a:p>
                      <a:pPr algn="ctr">
                        <a:lnSpc>
                          <a:spcPts val="880"/>
                        </a:lnSpc>
                      </a:pPr>
                      <a:r>
                        <a:rPr kumimoji="1" lang="ja-JP" altLang="ja-JP" sz="900" b="0" kern="1200" dirty="0">
                          <a:solidFill>
                            <a:schemeClr val="dk1"/>
                          </a:solidFill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参加者氏名</a:t>
                      </a:r>
                      <a:r>
                        <a:rPr lang="ja-JP" altLang="ja-JP" sz="900" b="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 </a:t>
                      </a:r>
                      <a:endParaRPr kumimoji="1" lang="ja-JP" altLang="en-US" sz="900" b="0" dirty="0"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marL="0" marR="0" marT="46800" marB="468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</a:pPr>
                      <a:r>
                        <a:rPr kumimoji="1" lang="ja-JP" altLang="en-US" sz="9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S PGothic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9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被保険者</a:t>
                      </a:r>
                      <a:endParaRPr lang="en-US" altLang="ja-JP" sz="9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9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との続柄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0"/>
                        </a:lnSpc>
                      </a:pPr>
                      <a:endParaRPr kumimoji="1" lang="ja-JP" altLang="en-US" sz="11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302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sz="900" b="0" kern="10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参加者住所</a:t>
                      </a:r>
                    </a:p>
                  </a:txBody>
                  <a:tcPr marL="62865" marR="628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kern="1200" dirty="0">
                        <a:solidFill>
                          <a:schemeClr val="dk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b="0" kern="1200" dirty="0">
                          <a:solidFill>
                            <a:schemeClr val="dk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S PGothic" charset="-128"/>
                        </a:rPr>
                        <a:t>〒　　　　　　</a:t>
                      </a:r>
                      <a:r>
                        <a:rPr kumimoji="1" lang="en-US" altLang="ja-JP" sz="900" b="0" kern="1200" dirty="0">
                          <a:solidFill>
                            <a:schemeClr val="dk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S PGothic" charset="-128"/>
                        </a:rPr>
                        <a:t>-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kern="1200" dirty="0">
                        <a:solidFill>
                          <a:schemeClr val="dk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kern="1200" dirty="0">
                        <a:solidFill>
                          <a:schemeClr val="dk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>
                          <a:solidFill>
                            <a:schemeClr val="dk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S PGothic" charset="-128"/>
                        </a:rPr>
                        <a:t>　　　　　　　　　　　　　　　　　　　　　　　　　　　　　　　　　　　　　　　　　　電話　　　　　　（　　　　　　　）　　</a:t>
                      </a:r>
                      <a:endParaRPr kumimoji="1" lang="en-US" altLang="ja-JP" sz="900" b="0" kern="1200" dirty="0">
                        <a:solidFill>
                          <a:schemeClr val="dk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kern="1200" dirty="0">
                        <a:solidFill>
                          <a:schemeClr val="dk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</a:txBody>
                  <a:tcPr marL="14400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160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900" b="0" kern="10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E</a:t>
                      </a:r>
                      <a:r>
                        <a:rPr lang="ja-JP" altLang="en-US" sz="900" b="0" kern="10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メール</a:t>
                      </a:r>
                      <a:br>
                        <a:rPr lang="en-US" altLang="ja-JP" sz="900" b="0" kern="10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</a:br>
                      <a:r>
                        <a:rPr lang="ja-JP" altLang="en-US" sz="900" b="0" kern="10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アドレス</a:t>
                      </a:r>
                      <a:endParaRPr lang="ja-JP" sz="900" b="0" kern="100" dirty="0">
                        <a:effectLst/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marL="62865" marR="628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</a:txBody>
                  <a:tcPr marL="144000" marR="0" marT="0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91517600"/>
                  </a:ext>
                </a:extLst>
              </a:tr>
              <a:tr h="629910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900" b="0" kern="100" dirty="0">
                          <a:effectLst/>
                          <a:latin typeface="MS PGothic" charset="-128"/>
                          <a:ea typeface="MS PGothic" charset="-128"/>
                          <a:cs typeface="MS PGothic" charset="-128"/>
                        </a:rPr>
                        <a:t>ご質問</a:t>
                      </a:r>
                      <a:endParaRPr lang="ja-JP" sz="900" b="0" kern="100" dirty="0">
                        <a:effectLst/>
                        <a:latin typeface="MS PGothic" charset="-128"/>
                        <a:ea typeface="MS PGothic" charset="-128"/>
                        <a:cs typeface="MS PGothic" charset="-128"/>
                      </a:endParaRPr>
                    </a:p>
                  </a:txBody>
                  <a:tcPr marL="62865" marR="6286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  <a:p>
                      <a:pPr marL="3657600" marR="0" lvl="8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S PGothic" charset="-128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36029724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6CFD9A-E631-6DA0-686C-B877EFAAD9B7}"/>
              </a:ext>
            </a:extLst>
          </p:cNvPr>
          <p:cNvSpPr txBox="1"/>
          <p:nvPr/>
        </p:nvSpPr>
        <p:spPr>
          <a:xfrm>
            <a:off x="1328187" y="3574486"/>
            <a:ext cx="5455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ご質問の内容により、取り上げることがきない場合もございますので、あらかじめご了承下さい。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FC1A68-49BB-E701-273F-CDBC6C268400}"/>
              </a:ext>
            </a:extLst>
          </p:cNvPr>
          <p:cNvSpPr txBox="1"/>
          <p:nvPr/>
        </p:nvSpPr>
        <p:spPr>
          <a:xfrm>
            <a:off x="2875928" y="1769216"/>
            <a:ext cx="17919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ZOOM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表示名にニックネームを利用される方はご記入ください。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/>
              <a:t>（　　　　　　　　　　　　　　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A4F43D-A044-1E6B-DD27-4C63FD080AA8}"/>
              </a:ext>
            </a:extLst>
          </p:cNvPr>
          <p:cNvSpPr txBox="1"/>
          <p:nvPr/>
        </p:nvSpPr>
        <p:spPr>
          <a:xfrm>
            <a:off x="1328187" y="3012898"/>
            <a:ext cx="3824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メールが確実に届くよう、はっきりと分かりやすくご記入ください。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/>
              <a:t>　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65BF479-0D45-FEF9-2021-DC059B466A86}"/>
              </a:ext>
            </a:extLst>
          </p:cNvPr>
          <p:cNvSpPr txBox="1"/>
          <p:nvPr/>
        </p:nvSpPr>
        <p:spPr>
          <a:xfrm>
            <a:off x="386202" y="789181"/>
            <a:ext cx="38249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太枠内をご記入ください。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6896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インク瓶">
  <a:themeElements>
    <a:clrScheme name="ユーザー設定 1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インク瓶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インク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インク瓶.thmx</Template>
  <TotalTime>5295</TotalTime>
  <Words>364</Words>
  <Application>Microsoft Office PowerPoint</Application>
  <PresentationFormat>ユーザー設定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MS PGothic</vt:lpstr>
      <vt:lpstr>MS PGothic</vt:lpstr>
      <vt:lpstr>メイリオ</vt:lpstr>
      <vt:lpstr>メイリオ</vt:lpstr>
      <vt:lpstr>Yu Gothic</vt:lpstr>
      <vt:lpstr>Arial</vt:lpstr>
      <vt:lpstr>Calibri</vt:lpstr>
      <vt:lpstr>Goudy Old Style</vt:lpstr>
      <vt:lpstr>Impact</vt:lpstr>
      <vt:lpstr>Rockwell</vt:lpstr>
      <vt:lpstr>インク瓶</vt:lpstr>
      <vt:lpstr>PowerPoint プレゼンテーション</vt:lpstr>
    </vt:vector>
  </TitlesOfParts>
  <Company>株式会社CNS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高比良 利幸</dc:creator>
  <cp:lastModifiedBy>小林 奈緒子</cp:lastModifiedBy>
  <cp:revision>432</cp:revision>
  <cp:lastPrinted>2024-12-04T08:33:08Z</cp:lastPrinted>
  <dcterms:created xsi:type="dcterms:W3CDTF">2018-03-07T07:11:13Z</dcterms:created>
  <dcterms:modified xsi:type="dcterms:W3CDTF">2024-12-13T01:01:54Z</dcterms:modified>
</cp:coreProperties>
</file>